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9" r:id="rId4"/>
    <p:sldId id="270" r:id="rId5"/>
    <p:sldId id="272" r:id="rId6"/>
    <p:sldId id="267" r:id="rId7"/>
    <p:sldId id="258" r:id="rId8"/>
    <p:sldId id="287" r:id="rId9"/>
    <p:sldId id="284" r:id="rId10"/>
    <p:sldId id="285" r:id="rId11"/>
    <p:sldId id="286" r:id="rId12"/>
    <p:sldId id="288" r:id="rId13"/>
    <p:sldId id="289" r:id="rId14"/>
    <p:sldId id="290" r:id="rId15"/>
    <p:sldId id="291" r:id="rId16"/>
    <p:sldId id="292" r:id="rId17"/>
    <p:sldId id="283" r:id="rId18"/>
    <p:sldId id="274" r:id="rId19"/>
    <p:sldId id="276" r:id="rId20"/>
    <p:sldId id="278" r:id="rId21"/>
    <p:sldId id="279" r:id="rId22"/>
    <p:sldId id="282" r:id="rId23"/>
    <p:sldId id="280" r:id="rId24"/>
    <p:sldId id="268" r:id="rId2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32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E284D-F2E1-403A-B314-BF0184725AB4}" type="datetimeFigureOut">
              <a:rPr lang="pl-PL" smtClean="0"/>
              <a:t>2017-07-07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AC3C0-9CB6-4829-8051-2423340795B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34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B294-0BD5-405C-A7A8-239A69C7CB66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025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B1DC-DECD-49FB-B3CC-0EDA3FA733AE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2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9B673-2A11-4DC0-AF23-09642EA7A580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820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2FE3-5C31-4A3B-BCDD-ED47223443E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98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A01D-72B0-4C11-B1BF-491559F9C076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542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936A-4FCA-4A04-A6BD-B69A6D59E331}" type="datetime1">
              <a:rPr lang="pl-PL" smtClean="0"/>
              <a:t>2017-07-07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70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000B-0E5C-42CC-B848-E2415B529842}" type="datetime1">
              <a:rPr lang="pl-PL" smtClean="0"/>
              <a:t>2017-07-07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396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74B60-1DC7-4318-9A4C-2433E358AB82}" type="datetime1">
              <a:rPr lang="pl-PL" smtClean="0"/>
              <a:t>2017-07-07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7793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E6B6-1878-47C8-87EB-61448795B8DB}" type="datetime1">
              <a:rPr lang="pl-PL" smtClean="0"/>
              <a:t>2017-07-07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244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898FA-9C42-4403-B4EE-8690083BB27B}" type="datetime1">
              <a:rPr lang="pl-PL" smtClean="0"/>
              <a:t>2017-07-07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065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4C01-B180-407E-860B-14C7ABFE6ED5}" type="datetime1">
              <a:rPr lang="pl-PL" smtClean="0"/>
              <a:t>2017-07-07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317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EE354-772C-4EC5-BACD-40A42773A5AD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2419C-061C-40FE-A783-326D542C0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02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meyer@pgksa.p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8021" y="980728"/>
            <a:ext cx="9144000" cy="259228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PROGRAM </a:t>
            </a:r>
            <a:r>
              <a:rPr lang="pl-PL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REWITALIZACJI </a:t>
            </a:r>
            <a:r>
              <a:rPr lang="pl-PL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DLA </a:t>
            </a:r>
            <a:r>
              <a:rPr lang="pl-PL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MIASTA I GMINY MROCZA </a:t>
            </a:r>
            <a:r>
              <a:rPr lang="pl-PL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NA </a:t>
            </a:r>
            <a:r>
              <a:rPr lang="pl-PL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LATA 2017-2023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573016"/>
            <a:ext cx="9144000" cy="158417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pl-PL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Spotkanie konsultacyjne</a:t>
            </a:r>
          </a:p>
          <a:p>
            <a:r>
              <a:rPr lang="pl-PL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Mrocza 04 lipca 2017 roku</a:t>
            </a:r>
            <a:endParaRPr lang="pl-PL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03" y="62783"/>
            <a:ext cx="8191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Obraz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9297"/>
            <a:ext cx="5739429" cy="89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4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Orle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10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omuald Meyer\Documents\Documents\Absolwent\ZJAZD 2016\SPONSORING\SMAK MORZA\POZEW\Pictures\2017-07-05\IMG_20170704_11104216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3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Witosław 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11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omuald Meyer\Documents\Documents\Absolwent\ZJAZD 2016\SPONSORING\SMAK MORZA\POZEW\Pictures\2017-07-05\IMG_20170704_112523405_HDR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33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Izabela – Zespół Dworsko-Pałacowy  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12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749000" cy="516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76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Mrocza –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ezioro Hetmańskie  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13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Romuald Meyer\Documents\Documents\Absolwent\ZJAZD 2016\SPONSORING\SMAK MORZA\POZEW\Pictures\2017-07-05\IMG_20170704_13111241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88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Rościmin –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ezioro Rościmińskie Małe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14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Romuald Meyer\Documents\Documents\Absolwent\ZJAZD 2016\SPONSORING\SMAK MORZA\POZEW\Pictures\2017-07-05\IMG_20170704_11583011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7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Wiele –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ezioro Mintarz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15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Romuald Meyer\Documents\Documents\Absolwent\ZJAZD 2016\SPONSORING\SMAK MORZA\POZEW\Pictures\2017-07-05\IMG_20170704_13103461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3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Ostrowo – budowa świetlicy wiejskiej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16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Romuald Meyer\Documents\Documents\Absolwent\ZJAZD 2016\SPONSORING\SMAK MORZA\POZEW\Pictures\2017-07-05\IMG_20170704_13004672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7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Diagnoza – wyznaczenie obszaru rewitalizacji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Miasta i Gminy Mrocza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47260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Obszarem rewitalizacji może zostać obszar zdegradowany w całości lub jego część jeśli łącznie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przekracza 20% powierzchni gminy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 ludności </a:t>
            </a: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gminy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terenie gminy wyznacza się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jeden obszar zdegradowany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oraz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jeden obszar rewitalizacji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Obszary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 nie muszą posiadać wspólnych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granic.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pięciu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miejscowościach obszaru zdegradowanego zidentyfikowano także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tzw.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przestrzeń zdegradowaną. Obszar tych miejscowości = 20,5% &gt; 20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wyniku doprecyzowania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trzeba będzie wyeliminować miejscowości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najmniejszej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liczbie problemów kluczowych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829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Badania ankietowe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konsultacje dotyczące obszarów zdegradowanych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obszarów rewitalizacji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256584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Liczba wypełnionych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ankiet powinna wynosić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l-PL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460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stanowi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pl-PL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5,00 %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mieszkańców gminy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Czego oczekujemy po ankietach i konsultacjach: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Deklaracja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udziału w pracach rewitalizacyjnych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Celowość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prowadzenia prac rewitalizacyjnych: </a:t>
            </a:r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Bardzo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wysoki poziom lokalnego partykularyzmu,</a:t>
            </a:r>
          </a:p>
          <a:p>
            <a:pPr marL="0" indent="0" algn="just">
              <a:buNone/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Przykładowe problemy/niedobory wskazywane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przez respondentów to: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ścieżek rowerowych oraz zły stan dróg, chodników/ścieżek dla pieszych,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infrastruktury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technicznej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893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Wizja, cele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oczekiwane efekty rewitalizacji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83264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POPRAWA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warunków życia mieszkańców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dopiero w następnej kolejności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względy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gospodarcze,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względy architektoniczne, itp.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WIZJA – Obszar zamieszkują osoby zintegrowane zawodowo o społecznie, korzystający ze zmodernizowanej infrastruktury gospodarczej, edukacyjno-kulturalnej i rekreacyjno-sportowej,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 GŁÓWNY PROGRAMU – Wyprowadzenie OR ze stanu kryzysowego przez eliminację zjawisk wpływających na ich degradację,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 SZCZEGÓŁOWE</a:t>
            </a:r>
          </a:p>
          <a:p>
            <a:pPr marL="457200" indent="-457200" algn="just">
              <a:buAutoNum type="arabicParenR"/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Przekształcenie przestrzeni zdegradowanej dla aktywizacji społecznej,</a:t>
            </a:r>
          </a:p>
          <a:p>
            <a:pPr marL="457200" indent="-457200" algn="just">
              <a:buAutoNum type="arabicParenR"/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Przekształcenie przestrzeni zdegradowanej dla aktywizacji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gospodarczej,</a:t>
            </a:r>
          </a:p>
          <a:p>
            <a:pPr marL="457200" indent="-457200" algn="just">
              <a:buAutoNum type="arabicParenR"/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Wzrost aktywności społecznej mieszkańców.</a:t>
            </a:r>
          </a:p>
          <a:p>
            <a:pPr marL="457200" indent="-457200" algn="just">
              <a:buAutoNum type="arabicParenR"/>
            </a:pP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924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Czym jest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rewitalizacja?  </a:t>
            </a:r>
            <a:endParaRPr lang="pl-PL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616624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Rewitalizacja</a:t>
            </a:r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łac.re + </a:t>
            </a:r>
            <a:r>
              <a:rPr lang="pl-PL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ożywienie, przywrócenie do życia</a:t>
            </a:r>
          </a:p>
          <a:p>
            <a:pPr marL="0" indent="0" algn="just">
              <a:buNone/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Zdefiniowanie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pojęcia rewitalizacji jest na tyle istotne, gdyż bardzo często nadużywa się go jako określenia dla wszelkich działań naprawczych, które stanowią jedynie element procesu rewitalizacji.</a:t>
            </a: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Rewitalizacja to nie remont!</a:t>
            </a:r>
          </a:p>
          <a:p>
            <a:pPr marL="0" indent="0" algn="just">
              <a:buNone/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Rewitalizacja stanowi proces wyprowadzenia ze stanu kryzysowego obszarów zdegradowanych, prowadzony w sposób kompleksowy, skoncentrowany terytorialnie.</a:t>
            </a: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8D29-D081-4831-ACF3-C37FE77F8305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8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Dalsze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etapy projektu: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Przedsięwzięcia </a:t>
            </a:r>
            <a:r>
              <a:rPr lang="pl-PL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rewitalizacyjne wpisujące się w misję oraz cele rewitalizacji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powiązanie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terytorialne i społeczne z obszarem rewitalizacji,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aktywność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społeczna (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interesariusze sfery społecznej – mieszkańcy, ngo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podmioty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gospodarcze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itp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aktywność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instytucjonalna (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organy władzy i administracji publicznej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Ramy </a:t>
            </a:r>
            <a:r>
              <a:rPr lang="pl-PL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finansowe przedsięwzięć rewitalizacyjnych,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środki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unijne,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środki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prywatne,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środki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publiczne</a:t>
            </a: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56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Opracowanie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zawartość projektu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83264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Szczegółowa diagnoza obszaru zrewitalizowanego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Z diagnozy powinno wynikać, że teren wskazany jako obszar rewitalizacji jest obszarem o szczególnej koncentracji  problemów i zjawisk   kryzysowych w skali gminy oraz ma istotne znaczenie dla rozwoju  lokalnego,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Opis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powiązań programu rewitalizacji z dokumentami strategicznymi    i  planistycznymi gminy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Wykazanie, że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 elementem całościowej misji  rozwoju gminy,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Mierzalne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 rewitalizacji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oraz odpowiadające im kierunki działań służące eliminacji lub  ograniczeniu negatywnych zjawisk (odpowiedź na problemy  zidentyfikowane na etapie  diagnozy),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Kierunki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działań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Zestawienie najważniejszych grup działań ( w ramach każdego celu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pozwalających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osiąganie założonych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celów rewitalizacji,</a:t>
            </a:r>
          </a:p>
          <a:p>
            <a:pPr marL="0" indent="0" algn="just">
              <a:buNone/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009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Opracowanie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zawartość projektu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83264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Lista planowanych projektó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w/przedsięwzięć rewitalizacyjnych – głównych i  uzupełniających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Mechanizmy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zapewnienia komplementarności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między poszczególnymi  projektami rewitalizacyjnymi oraz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pomiędzy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działaniami różnych   podmiotów i funduszy   na obszarze objętym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M-GPR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Szacunkowe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ramy finansowe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Opis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realizacji zasady partnerstwa i partycypacji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zarządzania realizacją programu rewitalizacji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Blip>
                <a:blip r:embed="rId2"/>
              </a:buBlip>
            </a:pPr>
            <a:r>
              <a:rPr lang="pl-PL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</a:t>
            </a:r>
            <a:r>
              <a:rPr lang="pl-PL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monitoringu i oceny skuteczności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działań oraz system wprowadzania  modyfikacji w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reakcji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zmiany w otoczeniu GPR.</a:t>
            </a:r>
          </a:p>
          <a:p>
            <a:pPr marL="0" indent="0" algn="just">
              <a:buNone/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71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Doświadczenia – najczęściej popełniane błędy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83264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nadużywanie pojęcia „rewitalizacja”, </a:t>
            </a: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utożsamianie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naprawą czy remontem,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arbitralne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wyznaczanie 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obszarów przeznaczonych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do 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rewitalizacji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 oderwaniu  od obiektywnych wskaźników społecznych,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rozproszenie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działań,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marginalizacja tzw.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przedsięwzięć „miękkich”,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fragmentaryczność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działań (brak kompleksowości),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słaba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partycypacja społeczna (fasadowa),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niewłaściwa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diagnoza kryzysu oraz jego przyczyn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996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7401D-7CA8-414E-895A-38E5E1C6089D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24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1763688" y="1708529"/>
            <a:ext cx="5832648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endParaRPr lang="pl-PL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Dziękujemy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uwagę</a:t>
            </a:r>
          </a:p>
          <a:p>
            <a:pPr lvl="0" algn="ctr">
              <a:spcBef>
                <a:spcPct val="20000"/>
              </a:spcBef>
            </a:pP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Romuald Meyer, Marek Duda  PGK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</a:p>
          <a:p>
            <a:pPr lvl="0" algn="ctr">
              <a:spcBef>
                <a:spcPct val="20000"/>
              </a:spcBef>
            </a:pP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+48 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884 315 935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duda@pgksa.pl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20688"/>
            <a:ext cx="496887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1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Rewitalizacji dla Miasta i Gminy</a:t>
            </a:r>
            <a:endParaRPr lang="pl-PL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47260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Kluczowe narzędzie rewitalizacji, którego podstawą jest wyznaczenie obszaru wymagającego działań naprawczych oraz przedstawienie  całościowej strategii dla  tych działań oraz narzędzi ich wdrażania.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przedstawia spójną wizję tego obszaru  po wyjściu ze stanu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kryzysowego.</a:t>
            </a:r>
          </a:p>
          <a:p>
            <a:pPr marL="0" indent="0" algn="ctr">
              <a:buNone/>
            </a:pPr>
            <a:r>
              <a:rPr lang="pl-PL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 </a:t>
            </a:r>
            <a:r>
              <a:rPr lang="pl-PL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logiczny prac nad </a:t>
            </a:r>
            <a:r>
              <a:rPr lang="pl-PL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</a:p>
          <a:p>
            <a:pPr marL="0" indent="0" algn="just">
              <a:buNone/>
            </a:pPr>
            <a:endParaRPr lang="pl-PL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Diagnoza                         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 i kierunki działań                        </a:t>
            </a:r>
          </a:p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Zintegrowane działania i przedsięwzięcia rewitalizacyjne </a:t>
            </a:r>
          </a:p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Szacunkowe ramy finansowe (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źródła finansowania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Ramowy harmonogram  realizacji przedsięwzięć      </a:t>
            </a:r>
          </a:p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zarządzania i monitorowania                        </a:t>
            </a: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M-GPR</a:t>
            </a:r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5A97-A927-4D4B-B964-1F545ED6AC6E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2017-07-07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>
                <a:solidFill>
                  <a:prstClr val="black">
                    <a:tint val="75000"/>
                  </a:prstClr>
                </a:solidFill>
              </a:rPr>
              <a:t>PGK SA dla Gmin www.pgksa.pl </a:t>
            </a: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trzałka w prawo 6"/>
          <p:cNvSpPr/>
          <p:nvPr/>
        </p:nvSpPr>
        <p:spPr>
          <a:xfrm>
            <a:off x="2051720" y="3861048"/>
            <a:ext cx="978408" cy="12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516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Diagnoza –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definicja obszaru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zdegradowanego </a:t>
            </a:r>
            <a:endParaRPr lang="pl-PL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4726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Obszar zdegradowany, to taki obszar gminy, gdzie występują nasilone zjawiska społeczne, takie jak bezrobocie, ubóstwo, niski poziom edukacji, przestępczość oraz niski poziom uczestnictwa w życiu publicznym i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kulturalnym. Ponadto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wymagane jest, aby na obszarze zdegradowanym występowała przestrzeń zdegradowana lub  co najmniej jedno z poniższych negatywnych zjawisk: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gospodarczych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niski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poziom przedsiębiorczości, słaba kondycja lokalnych   przedsiębiorstw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środowiskowych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zanieczyszczenia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powietrza, niebezpieczne odpady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przestrzenno-funkcjonalnych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zły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 wyposażenia w infrastrukturę  społeczną i techniczną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niski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poziom dostępu do komunikacji, niska jakość  podstawowych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usług,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echnicznych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degradacja </a:t>
            </a:r>
            <a:r>
              <a:rPr lang="pl-PL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obiektów 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budowlanych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4861-1756-40C0-BE75-98911D7FE27D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2017-07-07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>
                <a:solidFill>
                  <a:prstClr val="black">
                    <a:tint val="75000"/>
                  </a:prstClr>
                </a:solidFill>
              </a:rPr>
              <a:t>PGK SA dla Gmin www.pgksa.pl </a:t>
            </a: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Diagnoza – wyznaczenie obszaru zdegradowanego </a:t>
            </a:r>
            <a:endParaRPr lang="pl-PL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47260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Spośród 32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miejscowości znajdujących się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obrębie Miasta i Gminy Mrocza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wyłoniono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wstępnie następujące obszary zdegradowane: centrum Miasta Mrocza, Orzelski Młyn, Orle, Izabela, Witosław, Rościmin, Wiele, Ostrowo 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których zdiagnozowano co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najmniej: 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dwa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problemy sfery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społecznej: (</a:t>
            </a:r>
            <a:r>
              <a:rPr lang="pl-PL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beneficjenci pomocy społecznej stanowią aż 62,68% wszystkich mieszkańców objętych pomocą, 451 osób korzysta z pomocy z powodu bezrobocia co stanowi 41,72%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>
              <a:buBlip>
                <a:blip r:embed="rId2"/>
              </a:buBlip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przestrzeń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zdegradowaną lub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sfery gospodarczej. </a:t>
            </a: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Teren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zdegradowany 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stanowi: </a:t>
            </a:r>
          </a:p>
          <a:p>
            <a:pPr algn="just">
              <a:buBlip>
                <a:blip r:embed="rId2"/>
              </a:buBlip>
            </a:pPr>
            <a:r>
              <a:rPr lang="pl-PL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……%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powierzchni gminy i jest zamieszkany przez </a:t>
            </a: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pl-PL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…….%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ludności gminy</a:t>
            </a:r>
            <a:r>
              <a:rPr lang="pl-PL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4861-1756-40C0-BE75-98911D7FE27D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2017-07-07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>
                <a:solidFill>
                  <a:prstClr val="black">
                    <a:tint val="75000"/>
                  </a:prstClr>
                </a:solidFill>
              </a:rPr>
              <a:t>PGK SA dla Gmin www.pgksa.pl </a:t>
            </a: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9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PRZESTRZEŃ ZDEGRADOWANA</a:t>
            </a:r>
            <a:endParaRPr lang="pl-PL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01DB7-E835-425F-B296-7D42E537D32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2017-07-07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>
                <a:solidFill>
                  <a:prstClr val="black">
                    <a:tint val="75000"/>
                  </a:prstClr>
                </a:solidFill>
              </a:rPr>
              <a:t>PGK SA dla Gmin www.pgksa.pl </a:t>
            </a: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453813"/>
              </p:ext>
            </p:extLst>
          </p:nvPr>
        </p:nvGraphicFramePr>
        <p:xfrm>
          <a:off x="0" y="692696"/>
          <a:ext cx="9144000" cy="556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4"/>
                <a:gridCol w="2304256"/>
                <a:gridCol w="1152128"/>
                <a:gridCol w="1296144"/>
                <a:gridCol w="3923928"/>
              </a:tblGrid>
              <a:tr h="504056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Miejscowość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Pow. ha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Ludność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Zakres interwencji  - cel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Mrocza - Centrum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Aktywizacja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społ. i gospodarcza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6328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Mrocza – P.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Jagiełły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Aktywne spędzanie wolnego czasu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Orzelski Młyn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Przywrócenie dawnej świetności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6328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Orle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Przywrócenie dawnej świetności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Witosław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Przywrócenie dawnej świetności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Izabela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Renowacja Zespołu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Dworsko – Pałacowego, kult. tradycji ziemiańskich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0040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Mrocza-J. Hetmańskie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Zagospodarowanie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terenu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Rościmin-J. Roś.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Małe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Zagospodarowanie terenu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1302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Wiele-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J. Mintarz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Zagospodarowanie terenu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1302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Ostrowo 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Aktywizacja społ. i gospodarcza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1302">
                <a:tc gridSpan="2"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RAZEM</a:t>
                      </a:r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05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Mrocza – okolice Rokitki 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7</a:t>
            </a:fld>
            <a:endParaRPr lang="pl-PL"/>
          </a:p>
        </p:txBody>
      </p:sp>
      <p:pic>
        <p:nvPicPr>
          <p:cNvPr id="7" name="Picture 2" descr="C:\Users\Romuald Meyer\Documents\Documents\Absolwent\ZJAZD 2016\SPONSORING\SMAK MORZA\POZEW\Pictures\2017-07-05\IMG_20170704_101515168_HD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8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Mrocza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 </a:t>
            </a:r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Jagiełły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8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3024943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78800" y="-10887075"/>
            <a:ext cx="12499200" cy="703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omuald Meyer\Documents\Documents\Absolwent\ZJAZD 2016\SPONSORING\SMAK MORZA\POZEW\Pictures\2017-07-05\IMG_20170704_103024943_HD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Orzelski Młyn</a:t>
            </a:r>
            <a:endParaRPr lang="pl-P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B097-DA83-4BF4-B467-BCC3BA2473FB}" type="datetime1">
              <a:rPr lang="pl-PL" smtClean="0"/>
              <a:t>2017-07-07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PGK SA dla Gmin www.pgksa.pl 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419C-061C-40FE-A783-326D542C0413}" type="slidenum">
              <a:rPr lang="pl-PL" smtClean="0"/>
              <a:t>9</a:t>
            </a:fld>
            <a:endParaRPr lang="pl-PL"/>
          </a:p>
        </p:txBody>
      </p:sp>
      <p:pic>
        <p:nvPicPr>
          <p:cNvPr id="2050" name="Picture 2" descr="C:\Users\Romuald Meyer\Documents\Documents\Absolwent\ZJAZD 2016\SPONSORING\SMAK MORZA\POZEW\Pictures\2017-07-05\IMG_20170704_1049184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omuald Meyer\Documents\Documents\Absolwent\ZJAZD 2016\SPONSORING\SMAK MORZA\POZEW\Pictures\2017-07-05\IMG_20170704_1049184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muald Meyer\Documents\Documents\Absolwent\ZJAZD 2016\SPONSORING\SMAK MORZA\POZEW\Pictures\2017-07-05\IMG_20170704_1049198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4074" y="-22021800"/>
            <a:ext cx="2913975" cy="518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Romuald Meyer\Documents\Documents\Absolwent\ZJAZD 2016\SPONSORING\SMAK MORZA\POZEW\Pictures\2017-07-05\IMG_20170704_1054153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78800" y="-10887075"/>
            <a:ext cx="5040000" cy="28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6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1149</Words>
  <Application>Microsoft Office PowerPoint</Application>
  <PresentationFormat>Pokaz na ekranie (4:3)</PresentationFormat>
  <Paragraphs>220</Paragraphs>
  <Slides>24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Motyw pakietu Office</vt:lpstr>
      <vt:lpstr>PROGRAM REWITALIZACJI  DLA MIASTA I GMINY MROCZA             NA LATA 2017-2023</vt:lpstr>
      <vt:lpstr>Czym jest rewitalizacja?  </vt:lpstr>
      <vt:lpstr>Program Rewitalizacji dla Miasta i Gminy</vt:lpstr>
      <vt:lpstr>Diagnoza – definicja obszaru zdegradowanego </vt:lpstr>
      <vt:lpstr>Diagnoza – wyznaczenie obszaru zdegradowanego </vt:lpstr>
      <vt:lpstr>PRZESTRZEŃ ZDEGRADOWANA</vt:lpstr>
      <vt:lpstr>Mrocza – okolice Rokitki </vt:lpstr>
      <vt:lpstr>Mrocza Park Jagiełły</vt:lpstr>
      <vt:lpstr>Orzelski Młyn</vt:lpstr>
      <vt:lpstr>Orle</vt:lpstr>
      <vt:lpstr>Witosław </vt:lpstr>
      <vt:lpstr>Izabela – Zespół Dworsko-Pałacowy  </vt:lpstr>
      <vt:lpstr>Mrocza – Jezioro Hetmańskie  </vt:lpstr>
      <vt:lpstr>Rościmin – Jezioro Rościmińskie Małe</vt:lpstr>
      <vt:lpstr>Wiele – Jezioro Mintarz</vt:lpstr>
      <vt:lpstr>Ostrowo – budowa świetlicy wiejskiej</vt:lpstr>
      <vt:lpstr>Diagnoza – wyznaczenie obszaru rewitalizacji Miasta i Gminy Mrocza</vt:lpstr>
      <vt:lpstr>Badania ankietowe i konsultacje dotyczące obszarów zdegradowanych i obszarów rewitalizacji</vt:lpstr>
      <vt:lpstr> Wizja, cele i oczekiwane efekty rewitalizacji</vt:lpstr>
      <vt:lpstr> Dalsze etapy projektu:</vt:lpstr>
      <vt:lpstr> Opracowanie PR –   zawartość projektu</vt:lpstr>
      <vt:lpstr> Opracowanie PR –   zawartość projektu</vt:lpstr>
      <vt:lpstr> Doświadczenia – najczęściej popełniane błędy</vt:lpstr>
      <vt:lpstr>Prezentacja programu PowerPoint</vt:lpstr>
    </vt:vector>
  </TitlesOfParts>
  <Company>Windows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optymalizujące finansowanie, realizację i organizację gminnych zadań</dc:title>
  <dc:creator>Romuald Meyer</dc:creator>
  <cp:lastModifiedBy>AdrianaB</cp:lastModifiedBy>
  <cp:revision>54</cp:revision>
  <cp:lastPrinted>2017-07-05T07:15:13Z</cp:lastPrinted>
  <dcterms:created xsi:type="dcterms:W3CDTF">2013-09-23T07:20:14Z</dcterms:created>
  <dcterms:modified xsi:type="dcterms:W3CDTF">2017-07-07T06:01:32Z</dcterms:modified>
</cp:coreProperties>
</file>